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3"/>
  </p:notesMasterIdLst>
  <p:sldIdLst>
    <p:sldId id="257" r:id="rId2"/>
    <p:sldId id="258" r:id="rId3"/>
    <p:sldId id="268" r:id="rId4"/>
    <p:sldId id="269" r:id="rId5"/>
    <p:sldId id="271" r:id="rId6"/>
    <p:sldId id="272" r:id="rId7"/>
    <p:sldId id="259" r:id="rId8"/>
    <p:sldId id="273" r:id="rId9"/>
    <p:sldId id="274" r:id="rId10"/>
    <p:sldId id="275" r:id="rId11"/>
    <p:sldId id="260" r:id="rId12"/>
    <p:sldId id="276" r:id="rId13"/>
    <p:sldId id="277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70" r:id="rId22"/>
  </p:sldIdLst>
  <p:sldSz cx="9144000" cy="5143500" type="screen16x9"/>
  <p:notesSz cx="6858000" cy="9144000"/>
  <p:embeddedFontLst>
    <p:embeddedFont>
      <p:font typeface="Inter" panose="020B0604020202020204" charset="0"/>
      <p:regular r:id="rId24"/>
      <p:bold r:id="rId25"/>
    </p:embeddedFont>
    <p:embeddedFont>
      <p:font typeface="League Spartan Medium" panose="020B0604020202020204" charset="0"/>
      <p:regular r:id="rId26"/>
      <p:bold r:id="rId27"/>
    </p:embeddedFont>
    <p:embeddedFont>
      <p:font typeface="Poppins" panose="00000500000000000000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80" y="5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SLIDES_API75787711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SLIDES_API75787711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SLIDES_API757877118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SLIDES_API757877118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SLIDES_API757877118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SLIDES_API757877118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SLIDES_API757877118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SLIDES_API757877118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SLIDES_API757877118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SLIDES_API757877118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SLIDES_API757877118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SLIDES_API757877118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SLIDES_API75787711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SLIDES_API75787711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25de56db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25de56db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3113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5de56db2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5de56db2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715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SLIDES_API757877118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SLIDES_API757877118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SLIDES_API757877118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SLIDES_API757877118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SLIDES_API757877118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SLIDES_API757877118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SLIDES_API757877118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SLIDES_API757877118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SLIDES_API75787711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SLIDES_API757877118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Introduction_Slide_1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632175" y="1717350"/>
            <a:ext cx="5056800" cy="1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58" name="Google Shape;5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l="7871" r="4470"/>
          <a:stretch/>
        </p:blipFill>
        <p:spPr>
          <a:xfrm rot="5399995">
            <a:off x="5161977" y="1270987"/>
            <a:ext cx="5149824" cy="26015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398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62">
          <p15:clr>
            <a:srgbClr val="E46962"/>
          </p15:clr>
        </p15:guide>
        <p15:guide id="6" pos="458">
          <p15:clr>
            <a:srgbClr val="E46962"/>
          </p15:clr>
        </p15:guide>
        <p15:guide id="7" orient="horz" pos="1082">
          <p15:clr>
            <a:srgbClr val="E46962"/>
          </p15:clr>
        </p15:guide>
        <p15:guide id="8" orient="horz" pos="903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1">
  <p:cSld name="TITLE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99075" y="1913100"/>
            <a:ext cx="3244926" cy="32303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>
            <a:spLocks noGrp="1"/>
          </p:cNvSpPr>
          <p:nvPr>
            <p:ph type="pic" idx="2"/>
          </p:nvPr>
        </p:nvSpPr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1_no_image">
  <p:cSld name="TITLE_1_2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77450" y="2488875"/>
            <a:ext cx="2666551" cy="2654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64851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27196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>
            <a:spLocks noGrp="1"/>
          </p:cNvSpPr>
          <p:nvPr>
            <p:ph type="subTitle" idx="1"/>
          </p:nvPr>
        </p:nvSpPr>
        <p:spPr>
          <a:xfrm>
            <a:off x="642700" y="1589400"/>
            <a:ext cx="64746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  <p15:guide id="6" orient="horz" pos="891">
          <p15:clr>
            <a:srgbClr val="E46962"/>
          </p15:clr>
        </p15:guide>
        <p15:guide id="7" orient="horz" pos="1086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2">
  <p:cSld name="TITLE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 rotWithShape="1">
          <a:blip r:embed="rId2">
            <a:alphaModFix/>
          </a:blip>
          <a:srcRect r="49205"/>
          <a:stretch/>
        </p:blipFill>
        <p:spPr>
          <a:xfrm flipH="1">
            <a:off x="0" y="-348137"/>
            <a:ext cx="1836600" cy="359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7"/>
          <p:cNvPicPr preferRelativeResize="0"/>
          <p:nvPr/>
        </p:nvPicPr>
        <p:blipFill rotWithShape="1">
          <a:blip r:embed="rId2">
            <a:alphaModFix/>
          </a:blip>
          <a:srcRect r="49205"/>
          <a:stretch/>
        </p:blipFill>
        <p:spPr>
          <a:xfrm rot="10800000">
            <a:off x="0" y="1892237"/>
            <a:ext cx="1836600" cy="35994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7"/>
          <p:cNvSpPr>
            <a:spLocks noGrp="1"/>
          </p:cNvSpPr>
          <p:nvPr>
            <p:ph type="pic" idx="2"/>
          </p:nvPr>
        </p:nvSpPr>
        <p:spPr>
          <a:xfrm>
            <a:off x="642700" y="632300"/>
            <a:ext cx="2615100" cy="3918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78" name="Google Shape;78;p17"/>
          <p:cNvSpPr/>
          <p:nvPr/>
        </p:nvSpPr>
        <p:spPr>
          <a:xfrm rot="-695">
            <a:off x="8410293" y="4393362"/>
            <a:ext cx="1484700" cy="1476900"/>
          </a:xfrm>
          <a:prstGeom prst="pie">
            <a:avLst>
              <a:gd name="adj1" fmla="val 10804369"/>
              <a:gd name="adj2" fmla="val 16200000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C2C2C"/>
              </a:solidFill>
            </a:endParaRPr>
          </a:p>
        </p:txBody>
      </p:sp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4722075" y="997400"/>
            <a:ext cx="3589800" cy="65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4800600" y="632300"/>
            <a:ext cx="775500" cy="131400"/>
          </a:xfrm>
          <a:prstGeom prst="roundRect">
            <a:avLst>
              <a:gd name="adj" fmla="val 50000"/>
            </a:avLst>
          </a:prstGeom>
          <a:solidFill>
            <a:srgbClr val="F47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4722075" y="1959150"/>
            <a:ext cx="35898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024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3">
  <p:cSld name="TITLE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ubTitle" idx="1"/>
          </p:nvPr>
        </p:nvSpPr>
        <p:spPr>
          <a:xfrm>
            <a:off x="383075" y="1908900"/>
            <a:ext cx="24690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ubTitle" idx="2"/>
          </p:nvPr>
        </p:nvSpPr>
        <p:spPr>
          <a:xfrm>
            <a:off x="3284763" y="1908900"/>
            <a:ext cx="2469000" cy="3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 r="49205" b="13464"/>
          <a:stretch/>
        </p:blipFill>
        <p:spPr>
          <a:xfrm flipH="1">
            <a:off x="8025" y="3162568"/>
            <a:ext cx="1168200" cy="19809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83075" y="1011550"/>
            <a:ext cx="7753500" cy="6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subTitle" idx="3"/>
          </p:nvPr>
        </p:nvSpPr>
        <p:spPr>
          <a:xfrm>
            <a:off x="6186450" y="1908900"/>
            <a:ext cx="2469000" cy="3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67571" y="475900"/>
            <a:ext cx="374904" cy="374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orient="horz" pos="628">
          <p15:clr>
            <a:srgbClr val="E46962"/>
          </p15:clr>
        </p15:guide>
        <p15:guide id="4" pos="5328">
          <p15:clr>
            <a:srgbClr val="E46962"/>
          </p15:clr>
        </p15:guide>
        <p15:guide id="5" pos="288">
          <p15:clr>
            <a:srgbClr val="E46962"/>
          </p15:clr>
        </p15:guide>
        <p15:guide id="6" pos="1758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Outro_1">
  <p:cSld name="TITLE_1_1_1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pic>
        <p:nvPicPr>
          <p:cNvPr id="93" name="Google Shape;9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54825" y="1117275"/>
            <a:ext cx="590075" cy="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E46962"/>
          </p15:clr>
        </p15:guide>
        <p15:guide id="2" pos="3240">
          <p15:clr>
            <a:srgbClr val="E46962"/>
          </p15:clr>
        </p15:guide>
        <p15:guide id="3" pos="405">
          <p15:clr>
            <a:srgbClr val="E46962"/>
          </p15:clr>
        </p15:guide>
        <p15:guide id="4" orient="horz" pos="628">
          <p15:clr>
            <a:srgbClr val="E46962"/>
          </p15:clr>
        </p15:guide>
        <p15:guide id="5" pos="5328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ague Spartan Medium"/>
              <a:buNone/>
              <a:defRPr sz="2800">
                <a:solidFill>
                  <a:schemeClr val="dk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Inter"/>
              <a:buChar char="●"/>
              <a:defRPr sz="13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76797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Guide to Spring Boot Development</a:t>
            </a:r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body" idx="1"/>
          </p:nvPr>
        </p:nvSpPr>
        <p:spPr>
          <a:xfrm>
            <a:off x="632175" y="1717350"/>
            <a:ext cx="5056800" cy="1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presentation provides an overview of Spring Boot, a popular framework for developing Java applications. It covers key topics such as configuration, dependency management, building and running applications, data access and persistence, and more.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4B63394-E924-44C2-9CC7-2AB624E80DC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F8B92E-9F1B-4DD7-8E55-46C046A9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Benefits of Auto-Configuration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150C963-5E09-4D15-A230-B0DCF20186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699" y="1723725"/>
            <a:ext cx="6147207" cy="3361274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Time-Saving: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Auto-configuration eliminates the need for developers to manually configure every component, saving time and effort.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Opinionated Defaults: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Boot's opinionated defaults are designed to follow best practices and provide a solid starting point.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Developers can rely on these defaults, but still have the flexibility to override them when necessary.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Reduced Configuration Complexity: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Auto-configuration simplifies the configuration process, reducing complexity and allowing developers to focus on application logic.</a:t>
            </a:r>
          </a:p>
          <a:p>
            <a:pPr marL="457200" lvl="1" indent="0" algn="l"/>
            <a:endParaRPr lang="en-US" sz="105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457200" lvl="1" indent="0" algn="l"/>
            <a:r>
              <a:rPr lang="en-US" sz="1050" b="0" i="0" dirty="0">
                <a:solidFill>
                  <a:srgbClr val="374151"/>
                </a:solidFill>
                <a:effectLst/>
                <a:latin typeface="Söhne"/>
              </a:rPr>
              <a:t>With Spring Boot's auto-configuration, developers can spend up to 60% less time on configuration tasks, enabling faster development and delivery of Java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9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Dependency Management and Auto-Configuration</a:t>
            </a:r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832023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Using Maven or Gradle for dependency management.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How Spring Boot auto-configures various components based on dependencies.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Overriding or customizing auto-configuration.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CF9D7A0-083C-4D8E-91E2-78420EE5E8A8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878022-2404-438F-9405-49EBB5D4C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Overriding or Customizing Auto-Configuration in Spring Boot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25EB617-AC12-4B85-9466-AC187A2E7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79507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While Spring Boot's auto-configuration provides sensible defaults, developers may need to override or customize it to meet specific requirements.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offers several mechanisms to override or customize auto-configuration.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2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DE599E2-8E76-424F-8564-09BDEA8C1575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477279-FDDD-42E0-AFD0-30B3F1289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175" y="526045"/>
            <a:ext cx="5046000" cy="985177"/>
          </a:xfrm>
        </p:spPr>
        <p:txBody>
          <a:bodyPr/>
          <a:lstStyle/>
          <a:p>
            <a:r>
              <a:rPr lang="en-US" sz="1800" b="1" i="0" dirty="0">
                <a:solidFill>
                  <a:srgbClr val="374151"/>
                </a:solidFill>
                <a:effectLst/>
                <a:latin typeface="Söhne"/>
              </a:rPr>
              <a:t>Overriding or Customizing </a:t>
            </a:r>
            <a:r>
              <a:rPr lang="en-US" sz="1800" b="1" dirty="0">
                <a:solidFill>
                  <a:srgbClr val="374151"/>
                </a:solidFill>
                <a:latin typeface="Söhne"/>
                <a:ea typeface="Inter"/>
                <a:sym typeface="Inter"/>
              </a:rPr>
              <a:t>Auto-Configuration</a:t>
            </a:r>
            <a:r>
              <a:rPr lang="en-US" sz="1800" b="1" i="0" dirty="0">
                <a:solidFill>
                  <a:srgbClr val="374151"/>
                </a:solidFill>
                <a:effectLst/>
                <a:latin typeface="Söhne"/>
              </a:rPr>
              <a:t> in Spring Boot</a:t>
            </a:r>
            <a:endParaRPr lang="en-US" sz="1800" b="1" dirty="0">
              <a:solidFill>
                <a:srgbClr val="374151"/>
              </a:solidFill>
              <a:latin typeface="Söhne"/>
              <a:ea typeface="Inter"/>
              <a:sym typeface="Inter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D2C83F9-E07A-45B1-B3AC-D2820B7D889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32175" y="1511222"/>
            <a:ext cx="8063105" cy="3632278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Configuration Properties</a:t>
            </a:r>
            <a:r>
              <a:rPr lang="en-US" altLang="en-US" sz="1200" dirty="0">
                <a:solidFill>
                  <a:srgbClr val="374151"/>
                </a:solidFill>
                <a:latin typeface="Söhne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Customize auto-configuration by modifying configuration properties.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Override default property values in the application's configuration files.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Example: Changing the database connection URL or modifying caching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Conditional Annotations: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Use conditional annotations to selectively enable or disable auto-configuration classes.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Annotate a configuration class with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@ConditionalOnMissingBean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to override a specific auto-configured bean.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Example: Providing a custom implementation for a specific component instead of using the default auto-configured one.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Excluding Auto-Configuration Classes: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Exclude specific auto-configuration classes from being applied.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Use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@SpringBootApplication(exclude =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SomeAutoConfiguration.class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to exclude a specific auto-configuration class.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Example: Exclude default security configuration if a custom security configuration is required.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Custom Configuration: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Create custom configuration classes to define and wire beans.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Use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@Configuration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to create a custom configuration class and define beans manually.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Example: Define a custom bean to replace or augment an auto-configured bean.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845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767" r="27762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32" name="Google Shape;132;p26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and Running Applications</a:t>
            </a:r>
            <a:endParaRPr/>
          </a:p>
        </p:txBody>
      </p:sp>
      <p:sp>
        <p:nvSpPr>
          <p:cNvPr id="133" name="Google Shape;133;p26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Packaging and deploying Spring Boot applications.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Creating executable JAR or WAR files.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Deploying to different environments (e.g., local, cloud, containers).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433" r="26438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39" name="Google Shape;139;p27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Boot Starters and Modules</a:t>
            </a:r>
            <a:endParaRPr/>
          </a:p>
        </p:txBody>
      </p:sp>
      <p:sp>
        <p:nvSpPr>
          <p:cNvPr id="140" name="Google Shape;140;p27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Understanding Spring Boot starters and their purpose.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Popular starters for web applications, data access, security, etc.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Creating custom starters or modules.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9695" r="29691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Boot Actuator</a:t>
            </a:r>
            <a:endParaRPr/>
          </a:p>
        </p:txBody>
      </p:sp>
      <p:sp>
        <p:nvSpPr>
          <p:cNvPr id="147" name="Google Shape;147;p28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Monitoring and managing applications using Actuator.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Exposing metrics, health checks, and custom endpoints.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Securing and configuring Actuator endpoints.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9964" r="39964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53" name="Google Shape;153;p29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Access and Persistence</a:t>
            </a:r>
            <a:endParaRPr/>
          </a:p>
        </p:txBody>
      </p:sp>
      <p:sp>
        <p:nvSpPr>
          <p:cNvPr id="154" name="Google Shape;154;p29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Working with relational databases using Spring Data JPA.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Configuring data sources and connection pools.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Using Spring Data repositories and query methods.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895" r="27895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60" name="Google Shape;160;p30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RESTful Web Services</a:t>
            </a:r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Building RESTful APIs using Spring MVC.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Request mapping, request/response handling.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Serialization/deserialization, content negotiation, and error handling.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767" r="27762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67" name="Google Shape;167;p31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and Authentication</a:t>
            </a:r>
            <a:endParaRPr/>
          </a:p>
        </p:txBody>
      </p:sp>
      <p:sp>
        <p:nvSpPr>
          <p:cNvPr id="168" name="Google Shape;168;p31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Securing Spring Boot applications using Spring Security.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Configuring authentication providers, authorization rules.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Implementing token-based or OAuth2-based authentication.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767" r="27762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12" name="Google Shape;112;p23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Spring Boot</a:t>
            </a: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What is Spring Boot and its benefits?</a:t>
            </a:r>
            <a:endParaRPr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How does it simplify Java application development?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6411" r="26407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and DevOps</a:t>
            </a:r>
            <a:endParaRPr/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360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Writing unit tests and integration tests for Spring Boot applications.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Using testing frameworks like JUnit and Mockito.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Continuous integration and deployment (CI/CD) with Spring Boot.</a:t>
            </a: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>
            <a:spLocks noGrp="1"/>
          </p:cNvSpPr>
          <p:nvPr>
            <p:ph type="title"/>
          </p:nvPr>
        </p:nvSpPr>
        <p:spPr>
          <a:xfrm>
            <a:off x="530400" y="2208300"/>
            <a:ext cx="80832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 Please feel free to ask any questions. 😄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2483" r="32483"/>
          <a:stretch/>
        </p:blipFill>
        <p:spPr>
          <a:xfrm>
            <a:off x="5678175" y="612300"/>
            <a:ext cx="27798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81" name="Google Shape;181;p33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spring boot?</a:t>
            </a:r>
            <a:endParaRPr/>
          </a:p>
        </p:txBody>
      </p:sp>
      <p:sp>
        <p:nvSpPr>
          <p:cNvPr id="182" name="Google Shape;182;p33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4877400" cy="30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Spring Boot is a framework that simplifies the development of Java applications.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It provides a streamlined approach to building stand-alone, production-ready applications.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Spring Boot is built on top of the popular Spring Framework, leveraging its powerful features and making them easier to use.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Did you know that Spring Boot has gained tremendous popularity among Java developers, with over 2 million downloads per month as of the latest statistics?</a:t>
            </a:r>
            <a:endParaRPr sz="10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366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1251" r="31254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88" name="Google Shape;188;p34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of Spring Boot in Java Application Development</a:t>
            </a:r>
            <a:endParaRPr/>
          </a:p>
        </p:txBody>
      </p:sp>
      <p:sp>
        <p:nvSpPr>
          <p:cNvPr id="189" name="Google Shape;189;p34"/>
          <p:cNvSpPr txBox="1">
            <a:spLocks noGrp="1"/>
          </p:cNvSpPr>
          <p:nvPr>
            <p:ph type="subTitle" idx="1"/>
          </p:nvPr>
        </p:nvSpPr>
        <p:spPr>
          <a:xfrm>
            <a:off x="642700" y="1723725"/>
            <a:ext cx="5200500" cy="20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Spring Boot aims to accelerate and simplify Java application development.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It provides a convention-over-configuration approach, reducing the need for manual setup and boilerplate code.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Spring Boot automates many common tasks, such as dependency management and application configuration, allowing developers to focus more on business logic.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55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63108F4-FA9B-453E-8DCF-E091B3477A0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012C22-F9A0-4A6B-9594-3BEF84A3D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Benefits of Spring Boot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1165231-6150-4C38-A189-AC3A25855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175" y="1284075"/>
            <a:ext cx="4804789" cy="3440912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Increased Productivity: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Rapidly create applications with minimal configuration.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Benefit from built-in defaults and opinionated choices that align with best practices.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Reduced Boilerplate Code: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eliminates repetitive and boilerplate code, enabling developers to focus on application logic.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Spend less time on mundane tasks and concentrate on delivering business value.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Faster Development Time: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Leverage the extensive ecosystem of Spring projects and libraries, which seamlessly integrate with Spring Boot.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Rapidly build applications by leveraging the power of Spring Boot's auto-configuration and starters.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450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F63108F4-FA9B-453E-8DCF-E091B3477A0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012C22-F9A0-4A6B-9594-3BEF84A3D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Benefits of Spring Boot…</a:t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1165231-6150-4C38-A189-AC3A25855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175" y="1284075"/>
            <a:ext cx="4804789" cy="2573751"/>
          </a:xfrm>
        </p:spPr>
        <p:txBody>
          <a:bodyPr/>
          <a:lstStyle/>
          <a:p>
            <a:pPr marL="488950" indent="-342900" algn="l">
              <a:buFont typeface="+mj-lt"/>
              <a:buAutoNum type="arabicPeriod" startAt="4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Simplified Deployment: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applications are self-contained and can be deployed easily.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embedded servlet containers make it simple to package and run applications without external dependencies.</a:t>
            </a:r>
          </a:p>
          <a:p>
            <a:pPr algn="l">
              <a:buFont typeface="+mj-lt"/>
              <a:buAutoNum type="arabicPeriod" startAt="4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Enhanced Testability: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provides a testing-friendly environment, making it easier to write unit tests and integration tests.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Test-driven development (TDD) is encouraged with Spring Boot's support for various testing frameworks.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67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660" r="27660"/>
          <a:stretch/>
        </p:blipFill>
        <p:spPr>
          <a:xfrm>
            <a:off x="5843075" y="632300"/>
            <a:ext cx="2615100" cy="3918900"/>
          </a:xfrm>
          <a:prstGeom prst="roundRect">
            <a:avLst>
              <a:gd name="adj" fmla="val 16667"/>
            </a:avLst>
          </a:prstGeom>
        </p:spPr>
      </p:pic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632175" y="920625"/>
            <a:ext cx="5046000" cy="7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 and Convention over Configuration</a:t>
            </a:r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ubTitle" idx="1"/>
          </p:nvPr>
        </p:nvSpPr>
        <p:spPr>
          <a:xfrm>
            <a:off x="642700" y="2166027"/>
            <a:ext cx="3929300" cy="1522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Automatic configuration in Spring Boot.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Externalized configuration using properties or YAML files.</a:t>
            </a:r>
            <a:endParaRPr dirty="0"/>
          </a:p>
          <a:p>
            <a:pPr marL="457200" lvl="0" indent="-3111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 Convention over configuration principles.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C48460A3-2E60-4BA3-9C32-808083D65A16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739BE3-CF41-4924-8A43-732D92FAD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Auto-Configuration in Spring Boot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BF9D077-4F78-4D98-A61A-42AC148DCC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700" y="1723725"/>
            <a:ext cx="3605100" cy="2715328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leverages auto-configuration to automatically configure various components based on project dependencies.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 analyzes the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classpath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, identifies the dependencies present, and configures them with sensible defaults.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Auto-configuration eliminates the need for manual setup and reduces the configuration burden on developers.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44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30C1D01E-20D1-491B-AE5C-C30F8A2B225F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439027-D3B9-4D46-A006-936CBC57F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How Auto-Configuration Works?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4A523F6-9EAC-40C2-A8DA-E6F084C8F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699" y="1723725"/>
            <a:ext cx="7431257" cy="6006999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Classpath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Scanning: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scans the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classpath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for specific libraries and components.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 identifies the presence of relevant dependencies, such as database drivers or web frameworks.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Conditional Configuration: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uses conditions to determine whether a particular configuration should be applied.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Conditions evaluate factors like the presence of specific classes or configuration properties.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Configuration Properties: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Spring Boot provides a wide range of configuration properties to fine-tune auto-configuration.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These properties can be customized in the application's configuration files (e.g.,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Söhne"/>
              </a:rPr>
              <a:t>application.properties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or YAML).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Sensible Defaults: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When auto-configuration is enabled, Spring Boot applies sensible defaults for various components.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These defaults can be overridden or customized to suit specific requirements.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39360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Monochrome - v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1170</Words>
  <Application>Microsoft Office PowerPoint</Application>
  <PresentationFormat>On-screen Show (16:9)</PresentationFormat>
  <Paragraphs>116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Söhne</vt:lpstr>
      <vt:lpstr>Roboto</vt:lpstr>
      <vt:lpstr>Söhne Mono</vt:lpstr>
      <vt:lpstr>Arial</vt:lpstr>
      <vt:lpstr>Inter</vt:lpstr>
      <vt:lpstr>League Spartan Medium</vt:lpstr>
      <vt:lpstr>Poppins</vt:lpstr>
      <vt:lpstr>Modern Monochrome - v1</vt:lpstr>
      <vt:lpstr>A Guide to Spring Boot Development</vt:lpstr>
      <vt:lpstr>Introduction to Spring Boot</vt:lpstr>
      <vt:lpstr>What is spring boot?</vt:lpstr>
      <vt:lpstr>Purpose of Spring Boot in Java Application Development</vt:lpstr>
      <vt:lpstr>Benefits of Spring Boot </vt:lpstr>
      <vt:lpstr>Benefits of Spring Boot… </vt:lpstr>
      <vt:lpstr>Configuration and Convention over Configuration</vt:lpstr>
      <vt:lpstr>Auto-Configuration in Spring Boot</vt:lpstr>
      <vt:lpstr>How Auto-Configuration Works?</vt:lpstr>
      <vt:lpstr>Benefits of Auto-Configuration</vt:lpstr>
      <vt:lpstr>Dependency Management and Auto-Configuration</vt:lpstr>
      <vt:lpstr>Overriding or Customizing Auto-Configuration in Spring Boot</vt:lpstr>
      <vt:lpstr>Overriding or Customizing Auto-Configuration in Spring Boot</vt:lpstr>
      <vt:lpstr>Building and Running Applications</vt:lpstr>
      <vt:lpstr>Spring Boot Starters and Modules</vt:lpstr>
      <vt:lpstr>Spring Boot Actuator</vt:lpstr>
      <vt:lpstr>Data Access and Persistence</vt:lpstr>
      <vt:lpstr>RESTful Web Services</vt:lpstr>
      <vt:lpstr>Security and Authentication</vt:lpstr>
      <vt:lpstr>Testing and DevOps</vt:lpstr>
      <vt:lpstr>Thank you. Please feel free to ask any questions. 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Guide to Spring Boot Development</dc:title>
  <cp:lastModifiedBy>kabiraj shrestha</cp:lastModifiedBy>
  <cp:revision>6</cp:revision>
  <dcterms:modified xsi:type="dcterms:W3CDTF">2023-05-30T15:27:40Z</dcterms:modified>
</cp:coreProperties>
</file>